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jhs3qO8xXJSlF/YKBflIlIIwXw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fcfe757cc3_1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2fcfe757cc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fcfe757cc3_1_1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2fcfe757cc3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3e0de56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6" name="Google Shape;306;g113e0de56a1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230102" y="1009764"/>
            <a:ext cx="2736075" cy="21236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 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70907" y="4595025"/>
            <a:ext cx="6418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69401" y="5853700"/>
            <a:ext cx="6418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Користете ги нашите шаблони за застапување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f81126334d_0_84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gf81126334d_0_84"/>
          <p:cNvSpPr txBox="1"/>
          <p:nvPr/>
        </p:nvSpPr>
        <p:spPr>
          <a:xfrm>
            <a:off x="258450" y="3975850"/>
            <a:ext cx="5828100" cy="57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en-DE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18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економии на размер: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се бесплатни онлајн, со можност за печатење, може да се зачува засекогаш и лесно се ажурираат. Ресурсите кои инаку би биле наменети за купување учебници може да се пренасочат кон технологија, подобрување на наставата или намалување на долгот. 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Го поддржуваат развојот на факултетот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Подобрен пристап и користење на ООР и меѓуколегијално учење меѓу меѓуинституционалните факултети се поттикнува заедно со квалитетот на образовните материјали.</a:t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Го искористуваат максимумот од јавните инвестиции: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ресурсите кои доаѓаат од јавното финансирање се користат за создавање на јавно знаење и се споделуваат трансверзално преку повеќе институции со намалени дополнителни трошоци.</a:t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самопромоција: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Јавниот имиџ на институцијата може во голема мера да има корист од нејзиниот споделен и повторно користен квалитет на ООР.</a:t>
            </a:r>
            <a:endParaRPr b="0" i="0" sz="1050" u="none" cap="none" strike="noStrike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Поддржуваат репутација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меѓународна соработка: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Работата со ООР ја зголемува видливоста на институцијата, подобрувајќи ја нејзината репутација на меѓународно ниво преку активна соработка со други.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f81126334d_0_117"/>
          <p:cNvSpPr txBox="1"/>
          <p:nvPr/>
        </p:nvSpPr>
        <p:spPr>
          <a:xfrm>
            <a:off x="501325" y="4206225"/>
            <a:ext cx="51228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en-DE" sz="1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Го олеснуваат уписот на нови студенти: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Користењето на ООР го зголемува учеството во високото образование преку проширување на пристапот до нетрадиционалните ученици кои прават избори врз основа на квалитетот на образовните материјали што се нудат.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задржувањето на алумни: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Нудењето квалитетни ООР на алумните помага на институцијата да задржи активна поврзаност со нив. 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f81126334d_0_117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59425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414364" y="3913575"/>
            <a:ext cx="59961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сите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/>
          <p:nvPr/>
        </p:nvSpPr>
        <p:spPr>
          <a:xfrm>
            <a:off x="-1138700" y="55568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1801825" y="4216600"/>
            <a:ext cx="5608500" cy="55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Отклучување на информации: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се сподели нашироко со отклучување на образовните ресурси преку лиценци, за секој што е заинтересиран.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Трансфер на знаење: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Образовните ресурси создадени со јавни даноци се достапни за јавноста, повторно употребливи и споделени.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Доживотно учење: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Ажурирањето и обезбедувањето континуирано учење е подостапно за секого, премостувајќи го јазот помеѓу формалните и неформалните отворени можности.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Зајакнување на еднаквоста: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Бесплатните онлајн ресурси го олеснуваат доставувањето исто квалитетно знаење за сите, без оглед на нивниот социјален и економски статус.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Промовирање различност и инклузивност: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Материјалите за ООР, лесно споделени и достапни преку Интернет, се одлична алатка за откривање и запознавање со различните гледишта.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Поттикнување на науката за граѓаните: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го создаде секој, а достапноста на материјали им олеснува на луѓето да продолжат да стекнуваат знаење. </a:t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f81126334d_0_141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59500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1816725" y="5215500"/>
            <a:ext cx="54603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Подобрување на квалитетот: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Секој може да ги поддржи подобрувањата на квалитетот на ООР со едноставно поставување прашања за да ги разјасни; без пристап значи без прашања, без прашања значи без сомнежи, без сомнежи значи нема подобрувања.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Проширување граници: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прекрасен начин за споделување знаење преку границите што овозможуваат прилагодувања што навистина функционираат локално.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f7f8b365c8_1_142"/>
          <p:cNvSpPr/>
          <p:nvPr/>
        </p:nvSpPr>
        <p:spPr>
          <a:xfrm>
            <a:off x="-11387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Google Shape;273;gf7f8b365c8_1_142"/>
          <p:cNvSpPr txBox="1"/>
          <p:nvPr/>
        </p:nvSpPr>
        <p:spPr>
          <a:xfrm>
            <a:off x="1490564" y="4370775"/>
            <a:ext cx="59961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сите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fcfe757cc3_1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fcfe757cc3_1_0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fcfe757cc3_1_0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2fcfe757cc3_1_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" name="Google Shape;282;g2fcfe757cc3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g2fcfe757cc3_1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2fcfe757cc3_1_0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g2fcfe757cc3_1_0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6" name="Google Shape;286;g2fcfe757cc3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g2fcfe757cc3_1_0"/>
          <p:cNvSpPr txBox="1"/>
          <p:nvPr/>
        </p:nvSpPr>
        <p:spPr>
          <a:xfrm>
            <a:off x="1146625" y="3600275"/>
            <a:ext cx="6264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r>
              <a:rPr b="1" lang="en-DE"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8" name="Google Shape;288;g2fcfe757cc3_1_0"/>
          <p:cNvSpPr txBox="1"/>
          <p:nvPr/>
        </p:nvSpPr>
        <p:spPr>
          <a:xfrm>
            <a:off x="1526075" y="4052800"/>
            <a:ext cx="5799600" cy="56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професионалниот развој: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Вклучувањето на библиотечно, институционално, национално или меѓународно ниво со управувањето на ООР и ОО може да се користи како можност за професионален развој и пат на раст надвор од „традиционалните“ или повеќе утврдените области на експертиза (на пр., формирање на колекции, метаподатоци, итн.).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Признавање како вредни партнери: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Благодарение на нивната експертиза во отворена педагогија и отворени лиценци, библиотекарите се признаени од страна на едукаторите и истражувачите како доверливи партнери во пронаоѓањето, адаптирањето и создавањето на сигурни образовни ресурси.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Развијте синергии со отворената наука: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Отворената наука и Отвореното образование често се одделни, а знаењето го поседуваат различни професионалци. Библиотекарите можат да ги поврзат овие две области со поцеловит пристап кон Отвореното, поттикнувајќи култура на отвореност во рамките на институцијата/академската заедница.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Промовирајте соработка и споделување на знаење: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Библиотекарите играат основна улога во олеснувањето на соработката преку водење на отворени ресурси, организирање на обуки и работилници на теми за отворено образование и поттикнување на заедници на практика за Отвореното образование, кое исто така ги проширува нивните сопствени професионални мрежи.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Намалување на трошоците: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Заштедете ги библиотечните буџети од купување на скапи и рестриктивни лиценци за комерцијални публикации, исто така при советување на наставниците и студентите за ООР алтернативи на наставната литература. Оваа придобивка придонесува за неопходната транзиција кон Отворен Пристап на библиотечните и универзитетските буџети на долг рок.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fcfe757cc3_1_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fcfe757cc3_1_1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fcfe757cc3_1_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fcfe757cc3_1_1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g2fcfe757cc3_1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2fcfe757cc3_1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2fcfe757cc3_1_14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g2fcfe757cc3_1_1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1" name="Google Shape;301;g2fcfe757cc3_1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2fcfe757cc3_1_14"/>
          <p:cNvSpPr txBox="1"/>
          <p:nvPr/>
        </p:nvSpPr>
        <p:spPr>
          <a:xfrm>
            <a:off x="1146625" y="3600275"/>
            <a:ext cx="6264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r>
              <a:rPr b="1" lang="en-DE"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g2fcfe757cc3_1_14"/>
          <p:cNvSpPr txBox="1"/>
          <p:nvPr/>
        </p:nvSpPr>
        <p:spPr>
          <a:xfrm>
            <a:off x="1449875" y="3976600"/>
            <a:ext cx="5960700" cy="56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Привлекување нови библиотекари во професијата: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Силната врска помеѓу Отвореното образование и социјалната правда го прави библиотекарството привлечен избор за кариера за новите професионалци и новите генерации библиотекари.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Проширување на препознавањето: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Развивачите и поддржувачите на ООР стекнуваат репутација ширум светот за нивната работа која застапува отвореност и други универзални вредности. Веќе ценетата улога на библиотекарите/информациските специјалисти кои водат образовни материјали станува уште поистакната со ОО.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Зголемување на влијанието и опфатот: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Помогнете да се прошири опфатот и влијанието на библиотекарите надвор од нивната сопствена институција.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Придонесете кон остварувањето на Целите за одржлив развој (ЦОР):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Помогнете да се направи поконкретен и мерлив придонес кон остварувањето на ЦОР.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Усогласување со стратегијата за еднаквост, различност и инклузивност (ЕРИ):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Библиотекарите го користат Отвореното образование како стратешка алатка за унапредување на целите за еднаквост, различност и инклузивност, обезбедувајќи пристапни и инклузивни средини за учење за сите.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Поддржувајте ги колегите и бидете поддржани од колегите: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библиотекарите негуваат доживотно учење преку обезбедување различни образовни можности и поттикнување меѓусебна поддршка во нивните заедници</a:t>
            </a:r>
            <a:r>
              <a:rPr lang="en-DE" sz="900">
                <a:solidFill>
                  <a:srgbClr val="0D0D0D"/>
                </a:solidFill>
              </a:rPr>
              <a:t>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g113e0de56a1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113e0de56a1_1_0"/>
          <p:cNvSpPr txBox="1"/>
          <p:nvPr/>
        </p:nvSpPr>
        <p:spPr>
          <a:xfrm>
            <a:off x="1230102" y="1009764"/>
            <a:ext cx="2736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 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113e0de56a1_1_0"/>
          <p:cNvSpPr txBox="1"/>
          <p:nvPr/>
        </p:nvSpPr>
        <p:spPr>
          <a:xfrm>
            <a:off x="570907" y="4366425"/>
            <a:ext cx="6418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ЕNОEL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1" name="Google Shape;311;g113e0de56a1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g113e0de56a1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13e0de56a1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113e0de56a1_1_0"/>
          <p:cNvSpPr txBox="1"/>
          <p:nvPr/>
        </p:nvSpPr>
        <p:spPr>
          <a:xfrm>
            <a:off x="138225" y="5505700"/>
            <a:ext cx="70554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“Macedonian_OE Benefits - ENOEL Toolkit” is an adaptation of “An ENOEL Toolkit” (version 4) published as of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here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Macedonian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Elmedina Abdullahi for the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Macedonian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142875" y="1541250"/>
            <a:ext cx="7416900" cy="9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Тоа е збир на алатки (слајдови, летоци и картички) подготвени од Европската мрежа на библиотекари со отворено образование (ENOEL). Комплетот со алатки има за цел да помогне да се подигне свеста за важноста на Отвореното образование и ги посочува придобивките за студентите, наставниците, инс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титуциите, општество и библотекари.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Оваа платформа содржи 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шаблони за летоци.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да ги користите шаблоните директно такви какви што се или можете да изберете да ги приспособите за вашите сопствени специфични потреби.</a:t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Кога го користите шаблонот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без адаптација, едноставно преземете ја целата палуба со слајдови или поединечен слајд што сакате да го користите.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сакате да го прилагодите шаблонот на вашите потреби, треба: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- Да ја преземете алатката што сакате да ја користите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400"/>
              <a:buFont typeface="Open Sans"/>
              <a:buChar char="-"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 ја прилагодите на вашите потреби (додајте го логото на вашата организација, воведете каква било друга промена што мислите дека е соодветна)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400"/>
              <a:buFont typeface="Open Sans"/>
              <a:buChar char="-"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Потврдете дека адаптираната верзија ја содржи забелешката : „Ова дело е подсредтсво на [име на датотеката (на пример, Macedonian_2. OE Benefits - ENOEL leaflets)][врска до оригиналниот извор: </a:t>
            </a:r>
            <a:r>
              <a:rPr lang="en-DE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 </a:t>
            </a:r>
            <a:r>
              <a:rPr b="0" i="0" lang="en-DE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-DE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Подолу има краток опис за тоа како е организирана платформата и предложена употреба за одредени страници. Ова се само предлози; ве охрабруваме да изберете и да креирате алатки прилагодени на вашите потреби. 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Слајдот 3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 дава пример за тоа како може да се прилагоди шаблонот, вклучувајќи го и поставувањето на логото на вашата организација и изјава за атрибуција.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Слајдовите 4-1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ги прикажуваат придобивките од ОO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за пет ра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злични засегнати страни: студенти (жолта позадина), наставници (портокалова позадина), институции (тиркизна позадина) и за сите (бела позадина). Можете да ги користитеx за да им се обратите на овие специфични засегнати страни.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слајдови за секоја од групите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4, 7, 10, 12, 14) покажуваат што ENOEL смета дека се најважните придобивки за секоја група. 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Преостанатите слајдови во секоја група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наведуваат други придобивки (слајдови 5-6 за уч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еници, 8-9 за наставници, 11 за институции, 13 за сите и 15 за библиотекари).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771798" y="405550"/>
            <a:ext cx="3971901" cy="969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Добредојдовте во овој пакет алатки за придобивки за Отвореното Образование!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790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493200" y="2829575"/>
            <a:ext cx="19938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“Macedonian_2. OE Benefits - ENOEL leaflets” by </a:t>
            </a:r>
            <a:r>
              <a:rPr b="0" i="0" lang="en-DE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SPARC Europe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https://doi.org/10.5281/zenodo.5568482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1200" u="none" cap="none" strike="noStrike">
              <a:solidFill>
                <a:srgbClr val="2A6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5162250" y="2610488"/>
            <a:ext cx="2295300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НА ПРИЛАГОДУВАЊЕ ЗА ВАШИТЕ ПОТРЕБИ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2604750" y="3353475"/>
            <a:ext cx="218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Додадете ја изјавата за атрибуција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f7f8b365c8_2_0"/>
          <p:cNvSpPr/>
          <p:nvPr/>
        </p:nvSpPr>
        <p:spPr>
          <a:xfrm>
            <a:off x="24062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/>
          <p:nvPr/>
        </p:nvSpPr>
        <p:spPr>
          <a:xfrm>
            <a:off x="6230075" y="90484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 txBox="1"/>
          <p:nvPr/>
        </p:nvSpPr>
        <p:spPr>
          <a:xfrm>
            <a:off x="2487000" y="9340225"/>
            <a:ext cx="359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го логото на вашата институција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438151" y="3867300"/>
            <a:ext cx="5570100" cy="55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траен пристап: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ќе можат да пристапат до ресурсите дури и откако ќе го завршат својот курс.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инкузија: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се прилагоди за да ги одразува профилите и сценаријата на студентите, упатувајќи ги потребите за инклузија на различни нивоа.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диверзификација на учењето: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OОР се достапни од секое место во секое време, постојано и од различни уреди и форм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ати. ООР исто така поддржуваат неформални и помалку формални средини за учење.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промовираат доживотното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достапен за секого од сите возрасти, секогаш кога некој сака да научи нешто или да се наврати на нешто за да го освежи сеќавањето за тоа.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Заштедува трошоци: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високите цени може да ги наведат студентите да користат постари верзии на одредени публикации; со ООР ова не е проблем.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850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179330" y="459425"/>
            <a:ext cx="507871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438151" y="3867300"/>
            <a:ext cx="5570100" cy="55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траен пристап: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ќе можат да пристапат до ресурсите дури и откако ќе го завршат својот курс.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инкузија: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се прилагоди за да ги одразува профилите и сценаријата на студентите, упатувајќи ги потребите за инклузија на различни нивоа.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диверзификација на учењето: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OОР се достапни од секое место во секое време, постојано и од различни уреди и форм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ати. ООР исто така поддржуваат неформални и помалку формални средини за учење.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промовираат доживотното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достапен за секого од сите возрасти, секогаш кога некој сака да научи нешто или да се наврати на нешто за да го освежи сеќавањето за тоа.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Заштедува трошоци: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високите цени може да ги наведат студентите да користат постари верзии на одредени публикации; со ООР ова не е проблем.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417000" y="3887388"/>
            <a:ext cx="5381700" cy="49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Ги подобруваат можностите за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кои користат ООР изработуваат исто, или подобро од оние што користат традиционални материјали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Осигуруваат подготвеност: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бидат достапни уште од самиот почеток на предметите, што значи дека студентите можат веднаш да почнат да работаат со нив.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квалитетот: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овозможува подобрување на квалитетот и континуирано ажурирање, заедно со брзо ширење, осигурувајќи дека информациите во нив се ажурирани.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Наградуваат отворени практики: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може да бидат препознаени како дел од авторскиот тим и да бидат ценети за нивната работа и вештини 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2396100" y="2496975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f81126334d_0_2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gf81126334d_0_23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f81126334d_0_23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gf81126334d_0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f81126334d_0_23"/>
          <p:cNvSpPr txBox="1"/>
          <p:nvPr/>
        </p:nvSpPr>
        <p:spPr>
          <a:xfrm>
            <a:off x="417000" y="3955150"/>
            <a:ext cx="5593200" cy="48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Дозволуваат (повеќе од само) без трошоци: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= бесплатни + дозволи.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подобро образование </a:t>
            </a:r>
            <a:r>
              <a:rPr b="0" i="0" lang="en-DE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подобра иднина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(Цели за одржлив развој 4: „Обезбедуваат инклузивно и правично квалитетно образование и промовираат можности за доживотно учење за сите.“)</a:t>
            </a:r>
            <a:endParaRPr b="0" i="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 разбирањето: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се способни да ги ревидираат концептите/идеите користејќи различен опсег на ресурси (т.е. да го повторат истиот концепт користејќи различно објаснување).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Ко-создавање: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им дава можност на студентите да бидат партнери за заедничко создавање од кои ќе имаат корист.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f81126334d_0_42"/>
          <p:cNvSpPr/>
          <p:nvPr/>
        </p:nvSpPr>
        <p:spPr>
          <a:xfrm>
            <a:off x="-11806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f81126334d_0_42"/>
          <p:cNvSpPr txBox="1"/>
          <p:nvPr/>
        </p:nvSpPr>
        <p:spPr>
          <a:xfrm>
            <a:off x="1742250" y="4586200"/>
            <a:ext cx="5584200" cy="5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Дозволуваат адаптација: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можат (делумно или целосно) да го приспособат ООР, создавајќи ја најдобрата комбинација на материјали за курсеви за секое учење, постојано подобрувајќи го квалитетот на ООР.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отворени педагогии: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 ООР, студентите се многу ангажирани во образовниот процес и во креирањето на материјали за учење, правејќи ги свои, со водство на наставникот.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Ја зголемуваат репутацијата: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Квалитетот на ООР ја зголемува репутацијата на наставникот на локално и на глобално ниво, нудејќи во исто време нови можности за соработка со колегите од целиот свет.</a:t>
            </a:r>
            <a:r>
              <a:rPr b="0" i="0" lang="en-DE" sz="15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намалува го обемот на работа: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не мора секој пат повторно да измислуваат нешто ново, туку можат повторно да го користат она што е веќе таму.</a:t>
            </a:r>
            <a:r>
              <a:rPr b="0" i="0" lang="en-DE" sz="15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Инспирира: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начин да добиете нови идеи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1676250" y="3981275"/>
            <a:ext cx="54048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f81126334d_0_42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f7f8b365c8_1_23"/>
          <p:cNvSpPr/>
          <p:nvPr/>
        </p:nvSpPr>
        <p:spPr>
          <a:xfrm>
            <a:off x="-11982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f7f8b365c8_1_23"/>
          <p:cNvSpPr txBox="1"/>
          <p:nvPr/>
        </p:nvSpPr>
        <p:spPr>
          <a:xfrm>
            <a:off x="1742250" y="4597950"/>
            <a:ext cx="5668500" cy="5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Поттикнуваат активни пристапи: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можат да дизајнираат различни практични стратегии за поддршка на искуствата за учење преку правење засновани на рекомбинирање/приспособување на ООР.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Поттикнуваат соработка: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Повратните информации од колегите, соработката на студентите и вклученоста на експертите се зголемуваат и тие ги подобруваат наставниците, благодарение на процесот што го спроведуваат отворените лиценци.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иновациите: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нуди можности за подобрување на квалитетот на материјалите за настава и учење, дозволувајќи им на другите да се надоврзат на нив и да дадат конструктивна повратна информација.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наследство: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Процесот на повторна употреба што го воспостави ООР продолжува и по пензионирањето.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1676250" y="3981275"/>
            <a:ext cx="54048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f7f8b365c8_1_2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f7f8b365c8_1_23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f81126334d_0_64"/>
          <p:cNvSpPr/>
          <p:nvPr/>
        </p:nvSpPr>
        <p:spPr>
          <a:xfrm>
            <a:off x="-121242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f81126334d_0_64"/>
          <p:cNvSpPr txBox="1"/>
          <p:nvPr/>
        </p:nvSpPr>
        <p:spPr>
          <a:xfrm>
            <a:off x="1676250" y="4730350"/>
            <a:ext cx="5593200" cy="4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прошируваат изборите: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Учебниците за ООР ги зголемуваат ресурсите на наставниците и може да го гарантираат истото високо ниво на квалитет како и традиционалните учебници.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подобрува академската слобода: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лиценци за ООР им овозможуваат на факултетот редовно да ги менуваат и ажурираат ресурсите за учење за нивните предмети.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Прикажуваат иновации и креативност: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Креативноста на факултетот може да ги импресионира потенцијалните студенти и спонзори. Ова ќе помогне да се зголеми бројот на студенти за одредени предмети и да се зголеми вредноста на поединечни наставници.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591700" y="663225"/>
            <a:ext cx="147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ООР</a:t>
            </a:r>
            <a:r>
              <a:rPr b="0" i="0" lang="en-DE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2179330" y="459425"/>
            <a:ext cx="507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образовни ресурси (ООР)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материјали за учење, настава и истражување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 кој било формат и медиум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кои се во јавен домен или се под авторски права кои се објавени под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отворена лиценца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кои дозволуваат бесплатен пристап, повторна употреба, пренамена, адаптација и прераспределба од други“.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Google Shape;211;gf81126334d_0_64"/>
          <p:cNvSpPr txBox="1"/>
          <p:nvPr/>
        </p:nvSpPr>
        <p:spPr>
          <a:xfrm>
            <a:off x="1676250" y="3981275"/>
            <a:ext cx="54048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en-DE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